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72" r:id="rId3"/>
    <p:sldId id="273" r:id="rId4"/>
    <p:sldId id="274" r:id="rId5"/>
    <p:sldId id="286" r:id="rId6"/>
    <p:sldId id="276" r:id="rId7"/>
    <p:sldId id="277" r:id="rId8"/>
    <p:sldId id="278" r:id="rId9"/>
    <p:sldId id="292" r:id="rId10"/>
    <p:sldId id="288" r:id="rId11"/>
    <p:sldId id="289" r:id="rId12"/>
    <p:sldId id="29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xmlns=""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79" d="100"/>
          <a:sy n="79" d="100"/>
        </p:scale>
        <p:origin x="-514"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12/14/2014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xmlns=""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12/14/2014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xmlns=""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7</a:t>
            </a:fld>
            <a:endParaRPr lang="en-US"/>
          </a:p>
        </p:txBody>
      </p:sp>
    </p:spTree>
    <p:extLst>
      <p:ext uri="{BB962C8B-B14F-4D97-AF65-F5344CB8AC3E}">
        <p14:creationId xmlns:p14="http://schemas.microsoft.com/office/powerpoint/2010/main" xmlns="" val="79058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xmlns=""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5</a:t>
            </a:r>
            <a:r>
              <a:rPr lang="en-US" baseline="0" dirty="0" smtClean="0"/>
              <a:t> </a:t>
            </a:r>
            <a:r>
              <a:rPr lang="en-US" dirty="0" smtClean="0"/>
              <a:t>Lecture 6</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pPr lvl="0"/>
            <a:r>
              <a:rPr lang="en-US" dirty="0" smtClean="0"/>
              <a:t>Part </a:t>
            </a:r>
            <a:r>
              <a:rPr lang="en-US" dirty="0"/>
              <a:t>5</a:t>
            </a:r>
            <a:r>
              <a:rPr lang="en-US" dirty="0" smtClean="0"/>
              <a:t>: Agency Action</a:t>
            </a:r>
          </a:p>
          <a:p>
            <a:pPr lvl="1"/>
            <a:r>
              <a:rPr lang="en-US" dirty="0" smtClean="0"/>
              <a:t>Lecture 6: </a:t>
            </a:r>
            <a:r>
              <a:rPr lang="en-US" dirty="0"/>
              <a:t>F</a:t>
            </a:r>
            <a:r>
              <a:rPr lang="en-US" dirty="0" smtClean="0"/>
              <a:t>ormal Adjudication</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Chemical Waste </a:t>
            </a:r>
            <a:r>
              <a:rPr lang="en-US" dirty="0" err="1" smtClean="0"/>
              <a:t>Mgm’t</a:t>
            </a:r>
            <a:r>
              <a:rPr lang="en-US" dirty="0" smtClean="0"/>
              <a:t>, Inc. v. U.S. EPA (YEAR)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Background: </a:t>
            </a:r>
          </a:p>
          <a:p>
            <a:r>
              <a:rPr lang="en-US" dirty="0" smtClean="0"/>
              <a:t>§ 3008(h</a:t>
            </a:r>
            <a:r>
              <a:rPr lang="en-US" dirty="0" smtClean="0"/>
              <a:t>) of the Hazardous and Solid Waste Amendments of 1984, Congress authorized the administrator of the Environmental Protection Agency to issue an order requiring corrective action whenever he determined that there had been a release of hazardous material into the environment. Those subject to such a corrective action had a right to a public hearing. </a:t>
            </a:r>
          </a:p>
          <a:p>
            <a:r>
              <a:rPr lang="en-US" dirty="0" smtClean="0"/>
              <a:t>The EPA promulgated procedural regulations to govern </a:t>
            </a:r>
            <a:r>
              <a:rPr lang="en-US" dirty="0" smtClean="0"/>
              <a:t>§3008(h</a:t>
            </a:r>
            <a:r>
              <a:rPr lang="en-US" dirty="0" smtClean="0"/>
              <a:t>), providing that formal procedures </a:t>
            </a:r>
            <a:r>
              <a:rPr lang="en-US" dirty="0" smtClean="0"/>
              <a:t>would </a:t>
            </a:r>
            <a:r>
              <a:rPr lang="en-US" dirty="0" smtClean="0"/>
              <a:t>only be applicable to challenges to corrective action orders that included a suspension or revocation of interim status or and assessment of civil penalties for noncompliance.</a:t>
            </a:r>
          </a:p>
          <a:p>
            <a:endParaRPr lang="en-US" dirty="0"/>
          </a:p>
        </p:txBody>
      </p:sp>
    </p:spTree>
    <p:extLst>
      <p:ext uri="{BB962C8B-B14F-4D97-AF65-F5344CB8AC3E}">
        <p14:creationId xmlns:p14="http://schemas.microsoft.com/office/powerpoint/2010/main" xmlns="" val="2508987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Chemical Waste </a:t>
            </a:r>
            <a:r>
              <a:rPr lang="en-US" dirty="0" err="1"/>
              <a:t>Mgm’t</a:t>
            </a:r>
            <a:r>
              <a:rPr lang="en-US" dirty="0"/>
              <a:t>, Inc. v. U.S. EPA</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Issue:  Was the Environmental Protection Agency required to conduct formal hearings in all cases of corrective orders?</a:t>
            </a:r>
          </a:p>
          <a:p>
            <a:pPr marL="0" indent="0">
              <a:buNone/>
            </a:pPr>
            <a:endParaRPr lang="en-US" dirty="0" smtClean="0"/>
          </a:p>
          <a:p>
            <a:r>
              <a:rPr lang="en-US" dirty="0" smtClean="0"/>
              <a:t>The Chemical Waste company argued that the informal procedures allowed for orders that merely investigated or used interim corrective measures were inconsistent with the intent of Congress, and that formal hearings were required.</a:t>
            </a:r>
            <a:endParaRPr lang="en-US" dirty="0"/>
          </a:p>
        </p:txBody>
      </p:sp>
    </p:spTree>
    <p:extLst>
      <p:ext uri="{BB962C8B-B14F-4D97-AF65-F5344CB8AC3E}">
        <p14:creationId xmlns:p14="http://schemas.microsoft.com/office/powerpoint/2010/main" xmlns="" val="4002756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Chemical Waste </a:t>
            </a:r>
            <a:r>
              <a:rPr lang="en-US" dirty="0" err="1"/>
              <a:t>Mgm’t</a:t>
            </a:r>
            <a:r>
              <a:rPr lang="en-US" dirty="0"/>
              <a:t>, Inc. v. U.S. EPA</a:t>
            </a:r>
          </a:p>
        </p:txBody>
      </p:sp>
      <p:sp>
        <p:nvSpPr>
          <p:cNvPr id="3" name="Content Placeholder 2"/>
          <p:cNvSpPr>
            <a:spLocks noGrp="1"/>
          </p:cNvSpPr>
          <p:nvPr>
            <p:ph idx="1"/>
          </p:nvPr>
        </p:nvSpPr>
        <p:spPr>
          <a:xfrm>
            <a:off x="457200" y="1417638"/>
            <a:ext cx="8229600" cy="4967287"/>
          </a:xfrm>
        </p:spPr>
        <p:txBody>
          <a:bodyPr>
            <a:normAutofit fontScale="85000" lnSpcReduction="10000"/>
          </a:bodyPr>
          <a:lstStyle/>
          <a:p>
            <a:pPr marL="0" indent="0">
              <a:buNone/>
            </a:pPr>
            <a:r>
              <a:rPr lang="en-US" dirty="0" smtClean="0"/>
              <a:t>Holding: No – the regulations represented a reasonable interpretation of an ambiguous statutory provision and were not facially inconsistent with the requirement of due process. </a:t>
            </a:r>
          </a:p>
          <a:p>
            <a:pPr marL="857250" lvl="1" indent="-457200">
              <a:buFont typeface="Arial" panose="020B0604020202020204" pitchFamily="34" charset="0"/>
              <a:buChar char="•"/>
            </a:pPr>
            <a:r>
              <a:rPr lang="en-US" dirty="0" smtClean="0"/>
              <a:t>The court in this case used no </a:t>
            </a:r>
            <a:r>
              <a:rPr lang="en-US" dirty="0"/>
              <a:t>presumption – </a:t>
            </a:r>
            <a:r>
              <a:rPr lang="en-US" dirty="0" smtClean="0"/>
              <a:t>instead, reviewing courts </a:t>
            </a:r>
            <a:r>
              <a:rPr lang="en-US" dirty="0"/>
              <a:t>should </a:t>
            </a:r>
            <a:r>
              <a:rPr lang="en-US" dirty="0" smtClean="0"/>
              <a:t>apply the </a:t>
            </a:r>
            <a:r>
              <a:rPr lang="en-US" dirty="0"/>
              <a:t>Chevron test to agency interpretation formality </a:t>
            </a:r>
            <a:r>
              <a:rPr lang="en-US" dirty="0" smtClean="0"/>
              <a:t>requirement.</a:t>
            </a:r>
          </a:p>
          <a:p>
            <a:pPr marL="857250" lvl="1" indent="-457200">
              <a:buFont typeface="Arial" panose="020B0604020202020204" pitchFamily="34" charset="0"/>
              <a:buChar char="•"/>
            </a:pPr>
            <a:r>
              <a:rPr lang="en-US" dirty="0" smtClean="0"/>
              <a:t>The Chevron Test: when </a:t>
            </a:r>
            <a:r>
              <a:rPr lang="en-US" dirty="0"/>
              <a:t>a reviewing court is determining if an agency’s choice of informal vs. formal adjudicatory requirements is mandated by the statute, the agency’s conclusion on this matter should be </a:t>
            </a:r>
            <a:r>
              <a:rPr lang="en-US"/>
              <a:t>upheld </a:t>
            </a:r>
            <a:r>
              <a:rPr lang="en-US" smtClean="0"/>
              <a:t>if: </a:t>
            </a:r>
            <a:endParaRPr lang="en-US" dirty="0" smtClean="0"/>
          </a:p>
          <a:p>
            <a:pPr marL="1714500" lvl="3" indent="-457200">
              <a:buAutoNum type="arabicParenR"/>
            </a:pPr>
            <a:r>
              <a:rPr lang="en-US" dirty="0" smtClean="0"/>
              <a:t>the </a:t>
            </a:r>
            <a:r>
              <a:rPr lang="en-US" dirty="0"/>
              <a:t>statute in question is not “clear”; </a:t>
            </a:r>
            <a:r>
              <a:rPr lang="en-US" dirty="0" smtClean="0"/>
              <a:t>and</a:t>
            </a:r>
          </a:p>
          <a:p>
            <a:pPr marL="1714500" lvl="3" indent="-457200">
              <a:buAutoNum type="arabicParenR"/>
            </a:pPr>
            <a:r>
              <a:rPr lang="en-US" dirty="0" smtClean="0"/>
              <a:t>the </a:t>
            </a:r>
            <a:r>
              <a:rPr lang="en-US" dirty="0" smtClean="0"/>
              <a:t>agency’s </a:t>
            </a:r>
            <a:r>
              <a:rPr lang="en-US" dirty="0"/>
              <a:t>interpretation resolving the ambiguity is “reasonable” (even if it is not the “best” </a:t>
            </a:r>
            <a:r>
              <a:rPr lang="en-US" dirty="0" smtClean="0"/>
              <a:t>interpretation</a:t>
            </a:r>
            <a:r>
              <a:rPr lang="en-US" dirty="0"/>
              <a:t>)</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 val="4059027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417638"/>
            <a:ext cx="8229600" cy="4983162"/>
          </a:xfrm>
        </p:spPr>
        <p:txBody>
          <a:bodyPr>
            <a:normAutofit fontScale="92500" lnSpcReduction="20000"/>
          </a:bodyPr>
          <a:lstStyle/>
          <a:p>
            <a:r>
              <a:rPr lang="en-US" dirty="0"/>
              <a:t>The Supreme </a:t>
            </a:r>
            <a:r>
              <a:rPr lang="en-US" dirty="0" smtClean="0"/>
              <a:t>Court has </a:t>
            </a:r>
            <a:r>
              <a:rPr lang="en-US" dirty="0"/>
              <a:t>never decided a case involving </a:t>
            </a:r>
            <a:r>
              <a:rPr lang="en-US" dirty="0" smtClean="0"/>
              <a:t>the language </a:t>
            </a:r>
            <a:r>
              <a:rPr lang="en-US" dirty="0"/>
              <a:t>that organic statutes must contain in order to trigger </a:t>
            </a:r>
            <a:r>
              <a:rPr lang="en-US" dirty="0" smtClean="0"/>
              <a:t>formal </a:t>
            </a:r>
            <a:r>
              <a:rPr lang="en-US" i="1" dirty="0" smtClean="0"/>
              <a:t>adjudication</a:t>
            </a:r>
            <a:r>
              <a:rPr lang="en-US" dirty="0"/>
              <a:t>. </a:t>
            </a:r>
          </a:p>
          <a:p>
            <a:pPr lvl="1"/>
            <a:r>
              <a:rPr lang="en-US" dirty="0"/>
              <a:t>A lower court judge who is attempting to determine when organic </a:t>
            </a:r>
            <a:r>
              <a:rPr lang="en-US" dirty="0" smtClean="0"/>
              <a:t>statutes mandate </a:t>
            </a:r>
            <a:r>
              <a:rPr lang="en-US" dirty="0"/>
              <a:t>formal adjudication has many questions to consider: </a:t>
            </a:r>
            <a:endParaRPr lang="en-US" dirty="0" smtClean="0"/>
          </a:p>
          <a:p>
            <a:pPr lvl="2"/>
            <a:r>
              <a:rPr lang="en-US" dirty="0" smtClean="0"/>
              <a:t>Does </a:t>
            </a:r>
            <a:r>
              <a:rPr lang="en-US" i="1" dirty="0" smtClean="0"/>
              <a:t>FECR </a:t>
            </a:r>
            <a:r>
              <a:rPr lang="en-US" dirty="0"/>
              <a:t>apply to adjudication as well as rulemaking, given that the </a:t>
            </a:r>
            <a:r>
              <a:rPr lang="en-US" dirty="0" smtClean="0"/>
              <a:t>triggering language </a:t>
            </a:r>
            <a:r>
              <a:rPr lang="en-US" dirty="0"/>
              <a:t>of sections 553 and 554 is identical? </a:t>
            </a:r>
            <a:endParaRPr lang="en-US" dirty="0" smtClean="0"/>
          </a:p>
          <a:p>
            <a:pPr lvl="2"/>
            <a:r>
              <a:rPr lang="en-US" dirty="0" smtClean="0"/>
              <a:t>Are </a:t>
            </a:r>
            <a:r>
              <a:rPr lang="en-US" dirty="0"/>
              <a:t>there </a:t>
            </a:r>
            <a:r>
              <a:rPr lang="en-US" dirty="0" smtClean="0"/>
              <a:t>differences between </a:t>
            </a:r>
            <a:r>
              <a:rPr lang="en-US" dirty="0"/>
              <a:t>rulemaking and adjudication as forms of action that justify </a:t>
            </a:r>
            <a:r>
              <a:rPr lang="en-US" dirty="0" smtClean="0"/>
              <a:t>giving identical </a:t>
            </a:r>
            <a:r>
              <a:rPr lang="en-US" dirty="0"/>
              <a:t>language a different meaning in the two contexts? </a:t>
            </a:r>
            <a:endParaRPr lang="en-US" dirty="0" smtClean="0"/>
          </a:p>
          <a:p>
            <a:pPr lvl="2"/>
            <a:r>
              <a:rPr lang="en-US" dirty="0" smtClean="0"/>
              <a:t>Are there other </a:t>
            </a:r>
            <a:r>
              <a:rPr lang="en-US" dirty="0"/>
              <a:t>administrative law doctrines at work that bear on this question?</a:t>
            </a:r>
            <a:endParaRPr lang="en-US" dirty="0" smtClean="0"/>
          </a:p>
        </p:txBody>
      </p:sp>
    </p:spTree>
    <p:extLst>
      <p:ext uri="{BB962C8B-B14F-4D97-AF65-F5344CB8AC3E}">
        <p14:creationId xmlns:p14="http://schemas.microsoft.com/office/powerpoint/2010/main" xmlns="" val="40043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City of West Chicago, Illinois v. NRC</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Background:</a:t>
            </a:r>
          </a:p>
          <a:p>
            <a:r>
              <a:rPr lang="en-US" dirty="0" smtClean="0"/>
              <a:t>The NRC granted the Keri-McGee Corporation a license amendment authorizing it to demolish certain buildings at its facility and accept for onsite storage contaminated </a:t>
            </a:r>
            <a:r>
              <a:rPr lang="en-US" dirty="0"/>
              <a:t>s</a:t>
            </a:r>
            <a:r>
              <a:rPr lang="en-US" dirty="0" smtClean="0"/>
              <a:t>oil from offsite locations.  </a:t>
            </a:r>
          </a:p>
          <a:p>
            <a:r>
              <a:rPr lang="en-US" dirty="0" smtClean="0"/>
              <a:t>The City requested notice of the amendment and a formal hearing, and the NRC declined to grant the hearing. </a:t>
            </a:r>
          </a:p>
          <a:p>
            <a:endParaRPr lang="en-US" dirty="0" smtClean="0"/>
          </a:p>
          <a:p>
            <a:endParaRPr lang="en-US" dirty="0" smtClean="0"/>
          </a:p>
        </p:txBody>
      </p:sp>
    </p:spTree>
    <p:extLst>
      <p:ext uri="{BB962C8B-B14F-4D97-AF65-F5344CB8AC3E}">
        <p14:creationId xmlns:p14="http://schemas.microsoft.com/office/powerpoint/2010/main" xmlns="" val="863231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City of West Chicago, Illinois v. NRC</a:t>
            </a:r>
          </a:p>
        </p:txBody>
      </p:sp>
      <p:sp>
        <p:nvSpPr>
          <p:cNvPr id="3" name="Content Placeholder 2"/>
          <p:cNvSpPr>
            <a:spLocks noGrp="1"/>
          </p:cNvSpPr>
          <p:nvPr>
            <p:ph idx="1"/>
          </p:nvPr>
        </p:nvSpPr>
        <p:spPr/>
        <p:txBody>
          <a:bodyPr>
            <a:normAutofit/>
          </a:bodyPr>
          <a:lstStyle/>
          <a:p>
            <a:pPr marL="0" indent="0">
              <a:buNone/>
            </a:pPr>
            <a:r>
              <a:rPr lang="en-US" dirty="0" smtClean="0"/>
              <a:t>Issue: Was an informal hearing sufficient under the Atomic Energy Act, or was a formal hearing required by the APA? </a:t>
            </a:r>
            <a:endParaRPr lang="en-US" dirty="0"/>
          </a:p>
        </p:txBody>
      </p:sp>
    </p:spTree>
    <p:extLst>
      <p:ext uri="{BB962C8B-B14F-4D97-AF65-F5344CB8AC3E}">
        <p14:creationId xmlns:p14="http://schemas.microsoft.com/office/powerpoint/2010/main" xmlns="" val="2831936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City of West Chicago, Illinois v. NRC</a:t>
            </a:r>
          </a:p>
        </p:txBody>
      </p:sp>
      <p:sp>
        <p:nvSpPr>
          <p:cNvPr id="3" name="Content Placeholder 2"/>
          <p:cNvSpPr>
            <a:spLocks noGrp="1"/>
          </p:cNvSpPr>
          <p:nvPr>
            <p:ph idx="1"/>
          </p:nvPr>
        </p:nvSpPr>
        <p:spPr/>
        <p:txBody>
          <a:bodyPr>
            <a:normAutofit lnSpcReduction="10000"/>
          </a:bodyPr>
          <a:lstStyle/>
          <a:p>
            <a:pPr marL="0" indent="0">
              <a:buNone/>
            </a:pPr>
            <a:r>
              <a:rPr lang="en-US" dirty="0" smtClean="0"/>
              <a:t>Holding: An informal hearing is sufficient because the Commission’s procedures afforded the City all the process that was constitutionally necessary. </a:t>
            </a:r>
          </a:p>
          <a:p>
            <a:pPr marL="857250" lvl="1" indent="-457200">
              <a:buFont typeface="Arial" panose="020B0604020202020204" pitchFamily="34" charset="0"/>
              <a:buChar char="•"/>
            </a:pPr>
            <a:r>
              <a:rPr lang="en-US" dirty="0" smtClean="0"/>
              <a:t>There </a:t>
            </a:r>
            <a:r>
              <a:rPr lang="en-US" dirty="0"/>
              <a:t>is a presumption of informal procedures unless otherwise specified by </a:t>
            </a:r>
            <a:r>
              <a:rPr lang="en-US" dirty="0" smtClean="0"/>
              <a:t>Congress.</a:t>
            </a:r>
          </a:p>
          <a:p>
            <a:pPr marL="857250" lvl="1" indent="-457200">
              <a:buFont typeface="Arial" panose="020B0604020202020204" pitchFamily="34" charset="0"/>
              <a:buChar char="•"/>
            </a:pPr>
            <a:r>
              <a:rPr lang="en-US" dirty="0" smtClean="0"/>
              <a:t>The court’s ruling </a:t>
            </a:r>
            <a:r>
              <a:rPr lang="en-US" dirty="0"/>
              <a:t>follows the approach in FECR and requires formal procedures only in the presence of clear Congressional intent to require formal proceeding under </a:t>
            </a:r>
            <a:r>
              <a:rPr lang="en-US" dirty="0" smtClean="0"/>
              <a:t>§§ </a:t>
            </a:r>
            <a:r>
              <a:rPr lang="en-US" dirty="0"/>
              <a:t>556-57.</a:t>
            </a:r>
          </a:p>
          <a:p>
            <a:pPr marL="400050" lvl="1" indent="0">
              <a:buNone/>
            </a:pPr>
            <a:endParaRPr lang="en-US" dirty="0" smtClean="0"/>
          </a:p>
          <a:p>
            <a:pPr marL="0" indent="0">
              <a:buNone/>
            </a:pPr>
            <a:endParaRPr lang="en-US" dirty="0"/>
          </a:p>
        </p:txBody>
      </p:sp>
    </p:spTree>
    <p:extLst>
      <p:ext uri="{BB962C8B-B14F-4D97-AF65-F5344CB8AC3E}">
        <p14:creationId xmlns:p14="http://schemas.microsoft.com/office/powerpoint/2010/main" xmlns="" val="4107919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Seacoast Anti-Pollution League v. </a:t>
            </a:r>
            <a:r>
              <a:rPr lang="en-US" dirty="0" err="1" smtClean="0"/>
              <a:t>Costle</a:t>
            </a:r>
            <a:endParaRPr lang="en-US" dirty="0"/>
          </a:p>
        </p:txBody>
      </p:sp>
      <p:sp>
        <p:nvSpPr>
          <p:cNvPr id="3" name="Content Placeholder 2"/>
          <p:cNvSpPr>
            <a:spLocks noGrp="1"/>
          </p:cNvSpPr>
          <p:nvPr>
            <p:ph idx="1"/>
          </p:nvPr>
        </p:nvSpPr>
        <p:spPr>
          <a:xfrm>
            <a:off x="457200" y="1295400"/>
            <a:ext cx="8458200" cy="5181600"/>
          </a:xfrm>
        </p:spPr>
        <p:txBody>
          <a:bodyPr>
            <a:normAutofit fontScale="62500" lnSpcReduction="20000"/>
          </a:bodyPr>
          <a:lstStyle/>
          <a:p>
            <a:pPr marL="0" indent="0">
              <a:buNone/>
            </a:pPr>
            <a:r>
              <a:rPr lang="en-US" dirty="0" smtClean="0"/>
              <a:t>Background:</a:t>
            </a:r>
          </a:p>
          <a:p>
            <a:r>
              <a:rPr lang="en-US" dirty="0"/>
              <a:t>The Public Service Company of New </a:t>
            </a:r>
            <a:r>
              <a:rPr lang="en-US" dirty="0" smtClean="0"/>
              <a:t> Hampshire filed </a:t>
            </a:r>
            <a:r>
              <a:rPr lang="en-US" dirty="0"/>
              <a:t>an </a:t>
            </a:r>
            <a:r>
              <a:rPr lang="en-US" dirty="0" smtClean="0"/>
              <a:t>application with </a:t>
            </a:r>
            <a:r>
              <a:rPr lang="en-US" dirty="0"/>
              <a:t>the EPA for permission to discharge heated water into </a:t>
            </a:r>
            <a:r>
              <a:rPr lang="en-US" dirty="0" smtClean="0"/>
              <a:t>the mouth of a river.</a:t>
            </a:r>
          </a:p>
          <a:p>
            <a:r>
              <a:rPr lang="en-US" dirty="0"/>
              <a:t>Section 301(a) of the </a:t>
            </a:r>
            <a:r>
              <a:rPr lang="en-US" dirty="0" smtClean="0"/>
              <a:t>Federal </a:t>
            </a:r>
            <a:r>
              <a:rPr lang="en-US" dirty="0"/>
              <a:t>Water Pollution Control Act of </a:t>
            </a:r>
            <a:r>
              <a:rPr lang="en-US" dirty="0" smtClean="0"/>
              <a:t>1972  prohibits </a:t>
            </a:r>
            <a:r>
              <a:rPr lang="en-US" dirty="0"/>
              <a:t>the discharge of any </a:t>
            </a:r>
            <a:r>
              <a:rPr lang="en-US" dirty="0" smtClean="0"/>
              <a:t>pollutant unless </a:t>
            </a:r>
            <a:r>
              <a:rPr lang="en-US" dirty="0"/>
              <a:t>the </a:t>
            </a:r>
            <a:r>
              <a:rPr lang="en-US" dirty="0" smtClean="0"/>
              <a:t>discharger has </a:t>
            </a:r>
            <a:r>
              <a:rPr lang="en-US" dirty="0"/>
              <a:t>obtained an </a:t>
            </a:r>
            <a:r>
              <a:rPr lang="en-US" dirty="0" smtClean="0"/>
              <a:t>EPA permit.</a:t>
            </a:r>
          </a:p>
          <a:p>
            <a:r>
              <a:rPr lang="en-US" dirty="0"/>
              <a:t>PSCO applied </a:t>
            </a:r>
            <a:r>
              <a:rPr lang="en-US" dirty="0" smtClean="0"/>
              <a:t>for </a:t>
            </a:r>
            <a:r>
              <a:rPr lang="en-US" dirty="0"/>
              <a:t>a discharge permit </a:t>
            </a:r>
            <a:r>
              <a:rPr lang="en-US" dirty="0" smtClean="0"/>
              <a:t>and an </a:t>
            </a:r>
            <a:r>
              <a:rPr lang="en-US" dirty="0"/>
              <a:t>exemption </a:t>
            </a:r>
            <a:r>
              <a:rPr lang="en-US" dirty="0" smtClean="0"/>
              <a:t>allowing them to meet a lower standard, which is granted if the discharger can  demonstrate, after a public hearing, that </a:t>
            </a:r>
            <a:r>
              <a:rPr lang="en-US" dirty="0"/>
              <a:t>the </a:t>
            </a:r>
            <a:r>
              <a:rPr lang="en-US" dirty="0" smtClean="0"/>
              <a:t>EPA’s standards </a:t>
            </a:r>
            <a:r>
              <a:rPr lang="en-US" dirty="0"/>
              <a:t>are </a:t>
            </a:r>
            <a:r>
              <a:rPr lang="en-US" dirty="0" smtClean="0"/>
              <a:t>more </a:t>
            </a:r>
            <a:r>
              <a:rPr lang="en-US" dirty="0"/>
              <a:t>stringent than necessary to assure the </a:t>
            </a:r>
            <a:r>
              <a:rPr lang="en-US" dirty="0" smtClean="0"/>
              <a:t>protection of the fish and wildlife population in the body of water. </a:t>
            </a:r>
          </a:p>
          <a:p>
            <a:r>
              <a:rPr lang="en-US" dirty="0" smtClean="0"/>
              <a:t>The </a:t>
            </a:r>
            <a:r>
              <a:rPr lang="en-US" dirty="0"/>
              <a:t>Regional </a:t>
            </a:r>
            <a:r>
              <a:rPr lang="en-US" dirty="0" smtClean="0"/>
              <a:t>Administrator held </a:t>
            </a:r>
            <a:r>
              <a:rPr lang="en-US" dirty="0" err="1" smtClean="0"/>
              <a:t>nonadjudicative</a:t>
            </a:r>
            <a:r>
              <a:rPr lang="en-US" dirty="0" smtClean="0"/>
              <a:t> hearings and granted the PSCO’s permit. However, the Administrator then granted a request by Seacoast </a:t>
            </a:r>
            <a:r>
              <a:rPr lang="en-US" dirty="0"/>
              <a:t>granted </a:t>
            </a:r>
            <a:r>
              <a:rPr lang="en-US" dirty="0" smtClean="0"/>
              <a:t>for public adjudicative hearings. After the hearings the Administrator denied PSCO’s application.  PSCO appealed the decision and a new </a:t>
            </a:r>
            <a:r>
              <a:rPr lang="en-US" dirty="0" err="1" smtClean="0"/>
              <a:t>Administartor</a:t>
            </a:r>
            <a:r>
              <a:rPr lang="en-US" dirty="0" smtClean="0"/>
              <a:t> assembled a panel </a:t>
            </a:r>
            <a:r>
              <a:rPr lang="en-US" dirty="0"/>
              <a:t>of six in-house advisors to assist in his technical review. </a:t>
            </a:r>
            <a:r>
              <a:rPr lang="en-US" dirty="0" smtClean="0"/>
              <a:t>The </a:t>
            </a:r>
            <a:r>
              <a:rPr lang="en-US" dirty="0"/>
              <a:t>Administrator’s final decision followed the technical panel’s </a:t>
            </a:r>
            <a:r>
              <a:rPr lang="en-US" dirty="0" smtClean="0"/>
              <a:t>recommendations and reversed the original </a:t>
            </a:r>
            <a:r>
              <a:rPr lang="en-US" dirty="0"/>
              <a:t>Administrator’s decision, finding that PSCO </a:t>
            </a:r>
            <a:r>
              <a:rPr lang="en-US" dirty="0" smtClean="0"/>
              <a:t>qualified for lower standards.</a:t>
            </a:r>
            <a:endParaRPr lang="en-US" dirty="0"/>
          </a:p>
        </p:txBody>
      </p:sp>
    </p:spTree>
    <p:extLst>
      <p:ext uri="{BB962C8B-B14F-4D97-AF65-F5344CB8AC3E}">
        <p14:creationId xmlns:p14="http://schemas.microsoft.com/office/powerpoint/2010/main" xmlns="" val="2363276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304"/>
            <a:ext cx="8229600" cy="1143000"/>
          </a:xfrm>
        </p:spPr>
        <p:txBody>
          <a:bodyPr>
            <a:normAutofit fontScale="90000"/>
          </a:bodyPr>
          <a:lstStyle/>
          <a:p>
            <a:r>
              <a:rPr lang="en-US" dirty="0"/>
              <a:t>Seacoast Anti-Pollution League v. </a:t>
            </a:r>
            <a:r>
              <a:rPr lang="en-US" dirty="0" err="1"/>
              <a:t>Costle</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marL="0" indent="0">
              <a:buNone/>
            </a:pPr>
            <a:r>
              <a:rPr lang="en-US" dirty="0" smtClean="0"/>
              <a:t>Issue: Was the EPA required to provide formal public hearings? </a:t>
            </a:r>
          </a:p>
          <a:p>
            <a:r>
              <a:rPr lang="en-US" dirty="0"/>
              <a:t>The dispute centers on the meaning of the introductory phrases </a:t>
            </a:r>
            <a:r>
              <a:rPr lang="en-US" dirty="0" smtClean="0"/>
              <a:t>of § </a:t>
            </a:r>
            <a:r>
              <a:rPr lang="en-US" dirty="0"/>
              <a:t>554(a) of the </a:t>
            </a:r>
            <a:r>
              <a:rPr lang="en-US" dirty="0" smtClean="0"/>
              <a:t>APA: </a:t>
            </a:r>
            <a:endParaRPr lang="en-US" b="1" dirty="0"/>
          </a:p>
          <a:p>
            <a:pPr lvl="1"/>
            <a:r>
              <a:rPr lang="en-US" dirty="0"/>
              <a:t>“This section applies . . . in every case of adjudication required </a:t>
            </a:r>
            <a:r>
              <a:rPr lang="en-US" dirty="0" smtClean="0"/>
              <a:t>by statute </a:t>
            </a:r>
            <a:r>
              <a:rPr lang="en-US" dirty="0"/>
              <a:t>to be determined on the record after opportunity for an </a:t>
            </a:r>
            <a:r>
              <a:rPr lang="en-US" dirty="0" smtClean="0"/>
              <a:t>agency hearing</a:t>
            </a:r>
            <a:r>
              <a:rPr lang="en-US" dirty="0"/>
              <a:t>. . </a:t>
            </a:r>
            <a:r>
              <a:rPr lang="en-US" dirty="0" smtClean="0"/>
              <a:t>.”</a:t>
            </a:r>
          </a:p>
          <a:p>
            <a:pPr lvl="2"/>
            <a:r>
              <a:rPr lang="en-US" dirty="0" smtClean="0"/>
              <a:t>PSCO argued that the words </a:t>
            </a:r>
            <a:r>
              <a:rPr lang="en-US" dirty="0"/>
              <a:t>“on the record” must be used to trigger the APA</a:t>
            </a:r>
            <a:r>
              <a:rPr lang="en-US" dirty="0" smtClean="0"/>
              <a:t>.</a:t>
            </a:r>
          </a:p>
        </p:txBody>
      </p:sp>
    </p:spTree>
    <p:extLst>
      <p:ext uri="{BB962C8B-B14F-4D97-AF65-F5344CB8AC3E}">
        <p14:creationId xmlns:p14="http://schemas.microsoft.com/office/powerpoint/2010/main" xmlns="" val="545358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Seacoast Anti-Pollution League v. </a:t>
            </a:r>
            <a:r>
              <a:rPr lang="en-US" dirty="0" err="1"/>
              <a:t>Costle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Holding:  The EPA </a:t>
            </a:r>
            <a:r>
              <a:rPr lang="en-US" dirty="0"/>
              <a:t>violated section 556(e) of </a:t>
            </a:r>
            <a:r>
              <a:rPr lang="en-US" dirty="0" smtClean="0"/>
              <a:t>the APA </a:t>
            </a:r>
            <a:r>
              <a:rPr lang="en-US" dirty="0"/>
              <a:t>by basing its decision on the report of the six-person technical </a:t>
            </a:r>
            <a:r>
              <a:rPr lang="en-US" dirty="0" smtClean="0"/>
              <a:t>review panel, which was produced </a:t>
            </a:r>
            <a:r>
              <a:rPr lang="en-US" i="1" dirty="0"/>
              <a:t>after </a:t>
            </a:r>
            <a:r>
              <a:rPr lang="en-US" dirty="0"/>
              <a:t>the initial </a:t>
            </a:r>
            <a:r>
              <a:rPr lang="en-US" dirty="0" smtClean="0"/>
              <a:t>hearing on </a:t>
            </a:r>
            <a:r>
              <a:rPr lang="en-US" dirty="0"/>
              <a:t>PSCO’s </a:t>
            </a:r>
            <a:r>
              <a:rPr lang="en-US" dirty="0" smtClean="0"/>
              <a:t>application and never </a:t>
            </a:r>
            <a:r>
              <a:rPr lang="en-US" dirty="0"/>
              <a:t>subjected to adversarial </a:t>
            </a:r>
            <a:r>
              <a:rPr lang="en-US" dirty="0" smtClean="0"/>
              <a:t>investigation.</a:t>
            </a:r>
          </a:p>
          <a:p>
            <a:r>
              <a:rPr lang="en-US" sz="3100" dirty="0" smtClean="0"/>
              <a:t>The court found that there was a presumption </a:t>
            </a:r>
            <a:r>
              <a:rPr lang="en-US" sz="3100" dirty="0"/>
              <a:t>of formal procedures unless otherwise specified by </a:t>
            </a:r>
            <a:r>
              <a:rPr lang="en-US" sz="3100" dirty="0" smtClean="0"/>
              <a:t>Congress. </a:t>
            </a:r>
            <a:endParaRPr lang="en-US" sz="3100" dirty="0"/>
          </a:p>
          <a:p>
            <a:pPr lvl="1"/>
            <a:r>
              <a:rPr lang="en-US" sz="2600" dirty="0" smtClean="0"/>
              <a:t>“[</a:t>
            </a:r>
            <a:r>
              <a:rPr lang="en-US" sz="2600" dirty="0"/>
              <a:t>W]e view the crucial part of the limiting language [in </a:t>
            </a:r>
            <a:r>
              <a:rPr lang="en-US" sz="2600" dirty="0" smtClean="0"/>
              <a:t>section 554</a:t>
            </a:r>
            <a:r>
              <a:rPr lang="en-US" sz="2600" dirty="0"/>
              <a:t>] to be the requirement of a statutorily imposed hearing. We are </a:t>
            </a:r>
            <a:r>
              <a:rPr lang="en-US" sz="2600" dirty="0" smtClean="0"/>
              <a:t>willing to </a:t>
            </a:r>
            <a:r>
              <a:rPr lang="en-US" sz="2600" dirty="0"/>
              <a:t>presume that, unless a </a:t>
            </a:r>
            <a:r>
              <a:rPr lang="en-US" sz="2600" dirty="0" smtClean="0"/>
              <a:t> statute </a:t>
            </a:r>
            <a:r>
              <a:rPr lang="en-US" sz="2600" dirty="0"/>
              <a:t>otherwise specifies, an </a:t>
            </a:r>
            <a:r>
              <a:rPr lang="en-US" sz="2600" dirty="0" smtClean="0"/>
              <a:t>adjudicatory hearing </a:t>
            </a:r>
            <a:r>
              <a:rPr lang="en-US" sz="2600" dirty="0"/>
              <a:t>subject to judicial review must be on the </a:t>
            </a:r>
            <a:r>
              <a:rPr lang="en-US" sz="2600" dirty="0" smtClean="0"/>
              <a:t>record.” (CB 298)</a:t>
            </a:r>
          </a:p>
        </p:txBody>
      </p:sp>
    </p:spTree>
    <p:extLst>
      <p:ext uri="{BB962C8B-B14F-4D97-AF65-F5344CB8AC3E}">
        <p14:creationId xmlns:p14="http://schemas.microsoft.com/office/powerpoint/2010/main" xmlns="" val="3918840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Seacoast Anti-Pollution League v. </a:t>
            </a:r>
            <a:r>
              <a:rPr lang="en-US" dirty="0" err="1"/>
              <a:t>Costle</a:t>
            </a:r>
            <a:endParaRPr lang="en-US" dirty="0"/>
          </a:p>
        </p:txBody>
      </p:sp>
      <p:sp>
        <p:nvSpPr>
          <p:cNvPr id="3" name="Content Placeholder 2"/>
          <p:cNvSpPr>
            <a:spLocks noGrp="1"/>
          </p:cNvSpPr>
          <p:nvPr>
            <p:ph idx="1"/>
          </p:nvPr>
        </p:nvSpPr>
        <p:spPr/>
        <p:txBody>
          <a:bodyPr>
            <a:normAutofit lnSpcReduction="10000"/>
          </a:bodyPr>
          <a:lstStyle/>
          <a:p>
            <a:r>
              <a:rPr lang="en-US" dirty="0"/>
              <a:t>This presumption takes the opposite approach to </a:t>
            </a:r>
            <a:r>
              <a:rPr lang="en-US" i="1" dirty="0"/>
              <a:t>West Chicago </a:t>
            </a:r>
            <a:r>
              <a:rPr lang="en-US" dirty="0"/>
              <a:t>and assumes that, unless Congress specifies otherwise, an adjudicatory proceeding is formal and on-the-record. </a:t>
            </a:r>
            <a:endParaRPr lang="en-US" dirty="0" smtClean="0"/>
          </a:p>
          <a:p>
            <a:r>
              <a:rPr lang="en-US" dirty="0" smtClean="0"/>
              <a:t>Note that this case was decided before </a:t>
            </a:r>
            <a:r>
              <a:rPr lang="en-US" i="1" dirty="0" smtClean="0"/>
              <a:t>Chevron</a:t>
            </a:r>
            <a:endParaRPr lang="en-US" dirty="0" smtClean="0"/>
          </a:p>
          <a:p>
            <a:pPr lvl="1"/>
            <a:r>
              <a:rPr lang="en-US" dirty="0" smtClean="0"/>
              <a:t>As </a:t>
            </a:r>
            <a:r>
              <a:rPr lang="en-US" dirty="0" smtClean="0"/>
              <a:t>a result, </a:t>
            </a:r>
            <a:r>
              <a:rPr lang="en-US" i="1" dirty="0" err="1" smtClean="0"/>
              <a:t>Seacost</a:t>
            </a:r>
            <a:r>
              <a:rPr lang="en-US" i="1" dirty="0" smtClean="0"/>
              <a:t> </a:t>
            </a:r>
            <a:r>
              <a:rPr lang="en-US" dirty="0" smtClean="0"/>
              <a:t>was </a:t>
            </a:r>
            <a:r>
              <a:rPr lang="en-US" dirty="0" smtClean="0"/>
              <a:t>overturned by a later panel of the First Circuit in 2006, </a:t>
            </a:r>
            <a:r>
              <a:rPr lang="en-US" dirty="0" smtClean="0"/>
              <a:t>which switched to </a:t>
            </a:r>
            <a:r>
              <a:rPr lang="en-US" dirty="0" smtClean="0"/>
              <a:t>the “apply Chevron deference” approach used in </a:t>
            </a:r>
            <a:r>
              <a:rPr lang="en-US" i="1" dirty="0" smtClean="0"/>
              <a:t>Chemical Waste Mgmt</a:t>
            </a:r>
            <a:r>
              <a:rPr lang="en-US" dirty="0" smtClean="0"/>
              <a:t>.</a:t>
            </a:r>
            <a:endParaRPr lang="en-US" dirty="0"/>
          </a:p>
        </p:txBody>
      </p:sp>
    </p:spTree>
    <p:extLst>
      <p:ext uri="{BB962C8B-B14F-4D97-AF65-F5344CB8AC3E}">
        <p14:creationId xmlns:p14="http://schemas.microsoft.com/office/powerpoint/2010/main" xmlns="" val="25849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4643</TotalTime>
  <Words>1077</Words>
  <Application>Microsoft Office PowerPoint</Application>
  <PresentationFormat>On-screen Show (4:3)</PresentationFormat>
  <Paragraphs>53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Administrative Law</vt:lpstr>
      <vt:lpstr>Introduction</vt:lpstr>
      <vt:lpstr>City of West Chicago, Illinois v. NRC</vt:lpstr>
      <vt:lpstr>City of West Chicago, Illinois v. NRC</vt:lpstr>
      <vt:lpstr>City of West Chicago, Illinois v. NRC</vt:lpstr>
      <vt:lpstr>Seacoast Anti-Pollution League v. Costle</vt:lpstr>
      <vt:lpstr>Seacoast Anti-Pollution League v. Costle</vt:lpstr>
      <vt:lpstr>Seacoast Anti-Pollution League v. Costle</vt:lpstr>
      <vt:lpstr>Seacoast Anti-Pollution League v. Costle</vt:lpstr>
      <vt:lpstr>Chemical Waste Mgm’t, Inc. v. U.S. EPA (YEAR)</vt:lpstr>
      <vt:lpstr>Chemical Waste Mgm’t, Inc. v. U.S. EPA</vt:lpstr>
      <vt:lpstr>Chemical Waste Mgm’t, Inc. v. U.S. EPA</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David Thaw</cp:lastModifiedBy>
  <cp:revision>243</cp:revision>
  <dcterms:created xsi:type="dcterms:W3CDTF">2014-06-13T07:23:28Z</dcterms:created>
  <dcterms:modified xsi:type="dcterms:W3CDTF">2014-12-14T02:10:29Z</dcterms:modified>
</cp:coreProperties>
</file>